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92"/>
    <p:restoredTop sz="94621"/>
  </p:normalViewPr>
  <p:slideViewPr>
    <p:cSldViewPr snapToGrid="0" snapToObjects="1">
      <p:cViewPr varScale="1">
        <p:scale>
          <a:sx n="97" d="100"/>
          <a:sy n="97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36E8F-1965-6C44-A7B5-03BB9B49756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9E4CB-2F94-6A4A-B706-6952FC9133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01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81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Geodemographics</a:t>
            </a:r>
            <a:endParaRPr lang="en-GB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015" y="4900063"/>
            <a:ext cx="1206969" cy="1699453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3621984" y="4900064"/>
            <a:ext cx="3886200" cy="16994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Alex D. Singleton, Seth E. </a:t>
            </a:r>
            <a:r>
              <a:rPr lang="en-GB" dirty="0" err="1" smtClean="0"/>
              <a:t>Spielman</a:t>
            </a:r>
            <a:r>
              <a:rPr lang="en-GB" dirty="0" smtClean="0"/>
              <a:t>, David C. </a:t>
            </a:r>
            <a:r>
              <a:rPr lang="en-GB" dirty="0" err="1" smtClean="0"/>
              <a:t>Folch</a:t>
            </a:r>
            <a:r>
              <a:rPr lang="en-GB" dirty="0" smtClean="0"/>
              <a:t> (2017) </a:t>
            </a:r>
            <a:r>
              <a:rPr lang="en-GB" i="1" dirty="0" smtClean="0"/>
              <a:t>Urban Analytics</a:t>
            </a:r>
            <a:r>
              <a:rPr lang="en-GB" dirty="0" smtClean="0"/>
              <a:t>. London: Sage.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22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Presentation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 enable the greatest flexibility by organizing areas into increasingly aggregate clusters, thus forming a hierarchy 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468" y="3125804"/>
            <a:ext cx="5483063" cy="27111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13140" y="5903893"/>
            <a:ext cx="72741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Tapestry </a:t>
            </a:r>
            <a:r>
              <a:rPr lang="en-GB" sz="1400" dirty="0" smtClean="0"/>
              <a:t>Segmentation </a:t>
            </a:r>
            <a:r>
              <a:rPr lang="en-GB" sz="1400" dirty="0"/>
              <a:t>Hierarchy from </a:t>
            </a:r>
            <a:r>
              <a:rPr lang="en-GB" sz="1400" dirty="0" err="1" smtClean="0"/>
              <a:t>Esri</a:t>
            </a:r>
            <a:r>
              <a:rPr lang="en-GB" sz="1400" dirty="0" smtClean="0"/>
              <a:t> comprising “</a:t>
            </a:r>
            <a:r>
              <a:rPr lang="en-GB" sz="1400" dirty="0" err="1" smtClean="0"/>
              <a:t>LifeMode</a:t>
            </a:r>
            <a:r>
              <a:rPr lang="en-GB" sz="1400" dirty="0"/>
              <a:t>” and </a:t>
            </a:r>
            <a:r>
              <a:rPr lang="en-GB" sz="1400" dirty="0" smtClean="0"/>
              <a:t>“Segments</a:t>
            </a:r>
            <a:r>
              <a:rPr lang="en-GB" sz="1400" dirty="0"/>
              <a:t>” </a:t>
            </a:r>
            <a:endParaRPr lang="en-GB" sz="1400" dirty="0" smtClean="0"/>
          </a:p>
          <a:p>
            <a:r>
              <a:rPr lang="en-GB" sz="1400" i="1" dirty="0" smtClean="0"/>
              <a:t>Source</a:t>
            </a:r>
            <a:r>
              <a:rPr lang="en-GB" sz="1400" dirty="0" smtClean="0"/>
              <a:t>: Copyright </a:t>
            </a:r>
            <a:r>
              <a:rPr lang="de-DE" sz="1400" dirty="0" smtClean="0"/>
              <a:t>©</a:t>
            </a:r>
            <a:r>
              <a:rPr lang="en-GB" sz="1400" dirty="0" smtClean="0"/>
              <a:t>2017 </a:t>
            </a:r>
            <a:r>
              <a:rPr lang="en-GB" sz="1400" dirty="0" err="1" smtClean="0"/>
              <a:t>Esri</a:t>
            </a:r>
            <a:r>
              <a:rPr lang="en-GB" sz="1400" dirty="0" smtClean="0"/>
              <a:t>. </a:t>
            </a:r>
            <a:r>
              <a:rPr lang="en-GB" sz="1400" dirty="0"/>
              <a:t>A</a:t>
            </a:r>
            <a:r>
              <a:rPr lang="en-GB" sz="1400" dirty="0" smtClean="0"/>
              <a:t>ll rights reserved. Tapestry is a trademark of </a:t>
            </a:r>
            <a:r>
              <a:rPr lang="en-GB" sz="1400" dirty="0" err="1" smtClean="0"/>
              <a:t>Esri</a:t>
            </a:r>
            <a:r>
              <a:rPr lang="en-GB" sz="1400" dirty="0" smtClean="0"/>
              <a:t>. </a:t>
            </a:r>
          </a:p>
          <a:p>
            <a:r>
              <a:rPr lang="en-GB" sz="1400" dirty="0" smtClean="0"/>
              <a:t>Reproduced with permission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984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32216" y="-562450"/>
            <a:ext cx="3656860" cy="91212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430" y="5826627"/>
            <a:ext cx="83271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Tapestry supporting materials showing photographs, descriptions, and graphics highlighting salient cluster characteristics </a:t>
            </a:r>
            <a:endParaRPr lang="en-GB" sz="1400" dirty="0" smtClean="0"/>
          </a:p>
          <a:p>
            <a:r>
              <a:rPr lang="en-GB" sz="1400" i="1" dirty="0" smtClean="0"/>
              <a:t>Source</a:t>
            </a:r>
            <a:r>
              <a:rPr lang="en-GB" sz="1400" dirty="0"/>
              <a:t>: Tapestry </a:t>
            </a:r>
            <a:r>
              <a:rPr lang="en-GB" sz="1400" dirty="0" smtClean="0"/>
              <a:t>Segmentation </a:t>
            </a:r>
            <a:r>
              <a:rPr lang="en-GB" sz="1400" dirty="0"/>
              <a:t>image provided courtesy of </a:t>
            </a:r>
            <a:r>
              <a:rPr lang="en-GB" sz="1400" dirty="0" err="1"/>
              <a:t>Esri</a:t>
            </a:r>
            <a:r>
              <a:rPr lang="en-GB" sz="1400" dirty="0"/>
              <a:t>. Copyright </a:t>
            </a:r>
            <a:r>
              <a:rPr lang="de-DE" sz="1400" dirty="0" smtClean="0"/>
              <a:t>©</a:t>
            </a:r>
            <a:r>
              <a:rPr lang="en-GB" sz="1400" dirty="0" smtClean="0"/>
              <a:t> </a:t>
            </a:r>
            <a:r>
              <a:rPr lang="en-GB" sz="1400" dirty="0"/>
              <a:t>2017 </a:t>
            </a:r>
            <a:r>
              <a:rPr lang="en-GB" sz="1400" dirty="0" err="1"/>
              <a:t>Esri</a:t>
            </a:r>
            <a:r>
              <a:rPr lang="en-GB" sz="1400" dirty="0"/>
              <a:t>. </a:t>
            </a:r>
            <a:r>
              <a:rPr lang="en-GB" sz="1400" dirty="0" smtClean="0"/>
              <a:t>All </a:t>
            </a:r>
            <a:r>
              <a:rPr lang="en-GB" sz="1400" dirty="0"/>
              <a:t>rights reserved. Tapestry is a trademark of </a:t>
            </a:r>
            <a:r>
              <a:rPr lang="en-GB" sz="1400" dirty="0" err="1" smtClean="0"/>
              <a:t>Esri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99208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Creation Methods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There is no single method</a:t>
            </a:r>
          </a:p>
          <a:p>
            <a:pPr lvl="1"/>
            <a:r>
              <a:rPr lang="en-GB" dirty="0" smtClean="0"/>
              <a:t>But there are some commonalities in </a:t>
            </a:r>
            <a:r>
              <a:rPr lang="en-GB" dirty="0"/>
              <a:t>the decisions taken when creating classifications: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Gather a series of variables that are believed to be important to the </a:t>
            </a:r>
            <a:r>
              <a:rPr lang="en-GB" sz="2400" dirty="0" smtClean="0"/>
              <a:t>differentiation </a:t>
            </a:r>
            <a:r>
              <a:rPr lang="en-GB" sz="2400" dirty="0"/>
              <a:t>of small areas.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Input variables are then converted into measures such as percentages, ratios, or index scores, and their distributions explored to examine a variety of attributes such as collinearity, coverage, statistical dispersion (e.g., variance etc.), and kurtosis (skew</a:t>
            </a:r>
            <a:r>
              <a:rPr lang="en-GB" sz="2400" dirty="0" smtClean="0"/>
              <a:t>).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11834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</a:t>
            </a:r>
            <a:r>
              <a:rPr lang="en-US" dirty="0" smtClean="0"/>
              <a:t>rea </a:t>
            </a:r>
            <a:r>
              <a:rPr lang="en-US" dirty="0"/>
              <a:t>similarity is assessed through a clustering </a:t>
            </a:r>
            <a:r>
              <a:rPr lang="en-US" dirty="0" smtClean="0"/>
              <a:t>process</a:t>
            </a:r>
            <a:r>
              <a:rPr lang="en-US" dirty="0"/>
              <a:t>, which is applied either </a:t>
            </a:r>
            <a:r>
              <a:rPr lang="en-US" i="1" dirty="0"/>
              <a:t>top down </a:t>
            </a:r>
            <a:r>
              <a:rPr lang="en-US" dirty="0"/>
              <a:t>or </a:t>
            </a:r>
            <a:r>
              <a:rPr lang="en-US" i="1" dirty="0"/>
              <a:t>bottom </a:t>
            </a:r>
            <a:r>
              <a:rPr lang="en-US" i="1" dirty="0" smtClean="0"/>
              <a:t>up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Clusters are then examined by appending the input or other data to them and exploring which attributes are over- or under-represented (relative to a base such as the national average</a:t>
            </a:r>
            <a:r>
              <a:rPr lang="en-US" dirty="0" smtClean="0"/>
              <a:t>)</a:t>
            </a:r>
            <a:endParaRPr lang="en-US" dirty="0"/>
          </a:p>
          <a:p>
            <a:pPr marL="514350" indent="-514350">
              <a:buFont typeface="+mj-lt"/>
              <a:buAutoNum type="arabicPeriod" startAt="3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621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Case Study: US Open Geodemographic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8958" y="1825625"/>
            <a:ext cx="5518750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70881" y="5834845"/>
            <a:ext cx="52926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An </a:t>
            </a:r>
            <a:r>
              <a:rPr lang="en-GB" sz="1400" dirty="0" smtClean="0"/>
              <a:t>open </a:t>
            </a:r>
            <a:r>
              <a:rPr lang="en-GB" sz="1400" dirty="0"/>
              <a:t>g</a:t>
            </a:r>
            <a:r>
              <a:rPr lang="en-GB" sz="1400" dirty="0" smtClean="0"/>
              <a:t>eodemographic </a:t>
            </a:r>
            <a:r>
              <a:rPr lang="en-GB" sz="1400" dirty="0"/>
              <a:t>c</a:t>
            </a:r>
            <a:r>
              <a:rPr lang="en-GB" sz="1400" dirty="0" smtClean="0"/>
              <a:t>lassification </a:t>
            </a:r>
            <a:r>
              <a:rPr lang="en-GB" sz="1400" dirty="0"/>
              <a:t>for the United States was created entirely from ACS data at a Census Tract scale </a:t>
            </a:r>
          </a:p>
          <a:p>
            <a:r>
              <a:rPr lang="en-GB" sz="1400" i="1" dirty="0"/>
              <a:t>Source</a:t>
            </a:r>
            <a:r>
              <a:rPr lang="en-GB" sz="1400" dirty="0"/>
              <a:t>: Authors’ own; data – United States Census Bureau</a:t>
            </a:r>
            <a:r>
              <a:rPr lang="en-GB" sz="1400" dirty="0" smtClean="0"/>
              <a:t>, American </a:t>
            </a:r>
            <a:r>
              <a:rPr lang="en-GB" sz="1400" dirty="0"/>
              <a:t>Community Survey </a:t>
            </a:r>
          </a:p>
        </p:txBody>
      </p:sp>
    </p:spTree>
    <p:extLst>
      <p:ext uri="{BB962C8B-B14F-4D97-AF65-F5344CB8AC3E}">
        <p14:creationId xmlns:p14="http://schemas.microsoft.com/office/powerpoint/2010/main" val="1615663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contextual paradigm considers areas as bundles of attributes</a:t>
            </a:r>
          </a:p>
          <a:p>
            <a:r>
              <a:rPr lang="en-GB" dirty="0" smtClean="0"/>
              <a:t>Geodemographics describe the salient characteristics of urban areas</a:t>
            </a:r>
          </a:p>
          <a:p>
            <a:r>
              <a:rPr lang="en-GB" dirty="0" smtClean="0"/>
              <a:t>Their creation is both an art and a science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045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main approaches to urban analytics: the variable and contextual paradigms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What are Geodemographic classifications?</a:t>
            </a:r>
          </a:p>
          <a:p>
            <a:r>
              <a:rPr lang="en-US" dirty="0"/>
              <a:t>Geodemographics have a long history of use within </a:t>
            </a:r>
            <a:r>
              <a:rPr lang="en-US" dirty="0" smtClean="0"/>
              <a:t>cities.</a:t>
            </a:r>
            <a:endParaRPr lang="en-US" dirty="0"/>
          </a:p>
          <a:p>
            <a:r>
              <a:rPr lang="en-US" dirty="0" smtClean="0"/>
              <a:t>How </a:t>
            </a:r>
            <a:r>
              <a:rPr lang="en-US" dirty="0"/>
              <a:t>can </a:t>
            </a:r>
            <a:r>
              <a:rPr lang="en-US" dirty="0" smtClean="0"/>
              <a:t>Geodemographics be </a:t>
            </a:r>
            <a:r>
              <a:rPr lang="en-US" dirty="0"/>
              <a:t>used to summarize </a:t>
            </a:r>
            <a:r>
              <a:rPr lang="en-US" dirty="0" smtClean="0"/>
              <a:t>population </a:t>
            </a:r>
            <a:r>
              <a:rPr lang="en-US" dirty="0"/>
              <a:t>and built environment </a:t>
            </a:r>
            <a:r>
              <a:rPr lang="en-US" dirty="0" smtClean="0"/>
              <a:t>characteristics?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0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Variables v Contexts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Contexts are the </a:t>
            </a:r>
            <a:r>
              <a:rPr lang="en-GB" dirty="0"/>
              <a:t>social, environmental, and economic settings within which we live our </a:t>
            </a:r>
            <a:r>
              <a:rPr lang="en-GB" dirty="0" smtClean="0"/>
              <a:t>lives</a:t>
            </a:r>
          </a:p>
          <a:p>
            <a:pPr lvl="1"/>
            <a:r>
              <a:rPr lang="en-GB" dirty="0"/>
              <a:t>E</a:t>
            </a:r>
            <a:r>
              <a:rPr lang="en-GB" dirty="0" smtClean="0"/>
              <a:t>volve </a:t>
            </a:r>
            <a:r>
              <a:rPr lang="en-GB" dirty="0"/>
              <a:t>over multiple time </a:t>
            </a:r>
            <a:r>
              <a:rPr lang="en-GB" dirty="0" smtClean="0"/>
              <a:t>scales</a:t>
            </a:r>
          </a:p>
          <a:p>
            <a:r>
              <a:rPr lang="en-GB" dirty="0"/>
              <a:t>Places shape access to opportunity and frame who we are; there is a lengthy history of studies that explore such “</a:t>
            </a:r>
            <a:r>
              <a:rPr lang="en-GB" dirty="0" err="1"/>
              <a:t>neighborhood</a:t>
            </a:r>
            <a:r>
              <a:rPr lang="en-GB" dirty="0"/>
              <a:t> effects” (Sampson 2012)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007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 </a:t>
            </a:r>
            <a:r>
              <a:rPr lang="en-GB" dirty="0" smtClean="0"/>
              <a:t>v </a:t>
            </a:r>
            <a:r>
              <a:rPr lang="en-GB" dirty="0"/>
              <a:t>Contexts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295" y="1690689"/>
            <a:ext cx="5254063" cy="38948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7585" y="5834845"/>
            <a:ext cx="77716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The life chances of residents in the </a:t>
            </a:r>
            <a:r>
              <a:rPr lang="en-GB" sz="1400" dirty="0" err="1" smtClean="0"/>
              <a:t>Rocinha</a:t>
            </a:r>
            <a:r>
              <a:rPr lang="en-GB" sz="1400" dirty="0" smtClean="0"/>
              <a:t> </a:t>
            </a:r>
            <a:r>
              <a:rPr lang="en-GB" sz="1400" dirty="0"/>
              <a:t>favela are very different to those in more affluent areas of </a:t>
            </a:r>
            <a:r>
              <a:rPr lang="en-GB" sz="1400" dirty="0" smtClean="0"/>
              <a:t>Rio </a:t>
            </a:r>
            <a:r>
              <a:rPr lang="en-GB" sz="1400" dirty="0"/>
              <a:t>de Janeiro, despite living in close proximity </a:t>
            </a:r>
          </a:p>
          <a:p>
            <a:r>
              <a:rPr lang="en-GB" sz="1400" i="1" dirty="0"/>
              <a:t>Source</a:t>
            </a:r>
            <a:r>
              <a:rPr lang="en-GB" sz="1400" dirty="0"/>
              <a:t>: Photograph by </a:t>
            </a:r>
            <a:r>
              <a:rPr lang="en-GB" sz="1400" dirty="0" smtClean="0"/>
              <a:t>AHLN </a:t>
            </a:r>
            <a:r>
              <a:rPr lang="en-GB" sz="1400" dirty="0"/>
              <a:t>CC </a:t>
            </a:r>
            <a:r>
              <a:rPr lang="en-GB" sz="1400" dirty="0" smtClean="0"/>
              <a:t>BY-SA </a:t>
            </a:r>
            <a:r>
              <a:rPr lang="en-GB" sz="1400" dirty="0"/>
              <a:t>(Flickr) </a:t>
            </a:r>
          </a:p>
        </p:txBody>
      </p:sp>
    </p:spTree>
    <p:extLst>
      <p:ext uri="{BB962C8B-B14F-4D97-AF65-F5344CB8AC3E}">
        <p14:creationId xmlns:p14="http://schemas.microsoft.com/office/powerpoint/2010/main" val="77894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 </a:t>
            </a:r>
            <a:r>
              <a:rPr lang="en-GB" dirty="0" smtClean="0"/>
              <a:t>v </a:t>
            </a:r>
            <a:r>
              <a:rPr lang="en-GB" dirty="0"/>
              <a:t>Contexts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</a:t>
            </a:r>
            <a:r>
              <a:rPr lang="en-US" u="sng" dirty="0"/>
              <a:t>variables </a:t>
            </a:r>
            <a:r>
              <a:rPr lang="en-US" dirty="0"/>
              <a:t>mode of </a:t>
            </a:r>
            <a:r>
              <a:rPr lang="en-US" dirty="0" smtClean="0"/>
              <a:t>inquiry</a:t>
            </a:r>
          </a:p>
          <a:p>
            <a:pPr lvl="1"/>
            <a:r>
              <a:rPr lang="en-US" dirty="0" smtClean="0"/>
              <a:t>seek </a:t>
            </a:r>
            <a:r>
              <a:rPr lang="en-US" dirty="0"/>
              <a:t>to assess the influence of an abstract concept </a:t>
            </a:r>
            <a:r>
              <a:rPr lang="en-US" dirty="0" smtClean="0"/>
              <a:t>(e.g. </a:t>
            </a:r>
            <a:r>
              <a:rPr lang="en-US" dirty="0"/>
              <a:t>as wealth or </a:t>
            </a:r>
            <a:r>
              <a:rPr lang="en-US" dirty="0" smtClean="0"/>
              <a:t>education) </a:t>
            </a:r>
            <a:r>
              <a:rPr lang="en-US" dirty="0"/>
              <a:t>on some sort of outcome of interest.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u="sng" dirty="0" smtClean="0"/>
              <a:t>c</a:t>
            </a:r>
            <a:r>
              <a:rPr lang="en-US" u="sng" dirty="0"/>
              <a:t>ontextual</a:t>
            </a:r>
            <a:r>
              <a:rPr lang="en-US" dirty="0"/>
              <a:t> mode of analysis sees neighborhoods as bundles of variables that are difficult to </a:t>
            </a:r>
            <a:r>
              <a:rPr lang="en-US" dirty="0" smtClean="0"/>
              <a:t>separate</a:t>
            </a:r>
          </a:p>
          <a:p>
            <a:pPr lvl="1"/>
            <a:r>
              <a:rPr lang="en-US" dirty="0" smtClean="0"/>
              <a:t>Neighborhood-to-neighborhood </a:t>
            </a:r>
            <a:r>
              <a:rPr lang="en-US" dirty="0"/>
              <a:t>differences are conceptualized as changes of type, rather than increments to variables, and additionally are more prevalently descriptive rather than explanatory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Two types</a:t>
            </a:r>
          </a:p>
          <a:p>
            <a:pPr lvl="2"/>
            <a:r>
              <a:rPr lang="en-US" dirty="0" smtClean="0"/>
              <a:t>Continuous </a:t>
            </a:r>
            <a:r>
              <a:rPr lang="en-US" dirty="0"/>
              <a:t>measure of the constructs that they are designed to </a:t>
            </a:r>
            <a:r>
              <a:rPr lang="en-US" dirty="0" smtClean="0"/>
              <a:t>assess (see Lecture 10)</a:t>
            </a:r>
          </a:p>
          <a:p>
            <a:pPr lvl="2"/>
            <a:r>
              <a:rPr lang="en-US" dirty="0" smtClean="0"/>
              <a:t>A categorical </a:t>
            </a:r>
            <a:r>
              <a:rPr lang="en-US" dirty="0"/>
              <a:t>classification technique that is prevalently referred to as geodemographics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7236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Geodemographics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merged </a:t>
            </a:r>
            <a:r>
              <a:rPr lang="en-US" dirty="0"/>
              <a:t>in the 1970 </a:t>
            </a:r>
            <a:r>
              <a:rPr lang="en-US" dirty="0" smtClean="0"/>
              <a:t>in UK/USA</a:t>
            </a:r>
          </a:p>
          <a:p>
            <a:r>
              <a:rPr lang="en-US" dirty="0" smtClean="0"/>
              <a:t>Commercialized in the 1980s</a:t>
            </a:r>
          </a:p>
          <a:p>
            <a:r>
              <a:rPr lang="en-US" dirty="0"/>
              <a:t>T</a:t>
            </a:r>
            <a:r>
              <a:rPr lang="en-US" dirty="0" smtClean="0"/>
              <a:t>ypically </a:t>
            </a:r>
            <a:r>
              <a:rPr lang="en-US" dirty="0"/>
              <a:t>summarize multiple characteristics about a set of small geographic areas </a:t>
            </a:r>
            <a:endParaRPr lang="en-US" dirty="0" smtClean="0"/>
          </a:p>
          <a:p>
            <a:pPr lvl="1"/>
            <a:r>
              <a:rPr lang="en-US" dirty="0" smtClean="0"/>
              <a:t>Multidimensional</a:t>
            </a:r>
          </a:p>
          <a:p>
            <a:pPr lvl="2"/>
            <a:r>
              <a:rPr lang="en-US" dirty="0" smtClean="0"/>
              <a:t>But can </a:t>
            </a:r>
            <a:r>
              <a:rPr lang="en-US" dirty="0"/>
              <a:t>be ranked by one or more composite or appended factors </a:t>
            </a:r>
            <a:endParaRPr lang="en-US" dirty="0" smtClean="0"/>
          </a:p>
          <a:p>
            <a:r>
              <a:rPr lang="en-US" dirty="0"/>
              <a:t>B</a:t>
            </a:r>
            <a:r>
              <a:rPr lang="en-US" dirty="0" smtClean="0"/>
              <a:t>oth </a:t>
            </a:r>
            <a:r>
              <a:rPr lang="en-US" dirty="0"/>
              <a:t>an art and a science, and typically requires a degree of subjectivity in the exact choices of methods implemented </a:t>
            </a:r>
            <a:r>
              <a:rPr lang="en-US" dirty="0" smtClean="0"/>
              <a:t>to build them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6242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Geodemographics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General purpose</a:t>
            </a:r>
          </a:p>
          <a:p>
            <a:pPr lvl="1"/>
            <a:r>
              <a:rPr lang="en-GB" dirty="0"/>
              <a:t>D</a:t>
            </a:r>
            <a:r>
              <a:rPr lang="en-GB" dirty="0" smtClean="0"/>
              <a:t>escribe </a:t>
            </a:r>
            <a:r>
              <a:rPr lang="en-GB" dirty="0"/>
              <a:t>urban structure within a national extent </a:t>
            </a:r>
            <a:endParaRPr lang="en-GB" dirty="0" smtClean="0"/>
          </a:p>
          <a:p>
            <a:r>
              <a:rPr lang="en-GB" dirty="0" smtClean="0"/>
              <a:t>Bespoke</a:t>
            </a:r>
          </a:p>
          <a:p>
            <a:pPr lvl="1"/>
            <a:r>
              <a:rPr lang="en-GB" dirty="0" smtClean="0"/>
              <a:t>Exploring </a:t>
            </a:r>
            <a:r>
              <a:rPr lang="en-GB" dirty="0"/>
              <a:t>the geography of a specific city or </a:t>
            </a:r>
            <a:r>
              <a:rPr lang="en-GB" dirty="0" smtClean="0"/>
              <a:t>region</a:t>
            </a:r>
          </a:p>
          <a:p>
            <a:pPr lvl="1"/>
            <a:r>
              <a:rPr lang="en-GB" dirty="0" smtClean="0"/>
              <a:t>Or, for a particular substantive problem 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0968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Geodemographics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437" y="1428060"/>
            <a:ext cx="6307125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562" y="5882406"/>
            <a:ext cx="85987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The </a:t>
            </a:r>
            <a:r>
              <a:rPr lang="en-GB" sz="1400" dirty="0" smtClean="0"/>
              <a:t>London </a:t>
            </a:r>
            <a:r>
              <a:rPr lang="en-GB" sz="1400" dirty="0"/>
              <a:t>Output </a:t>
            </a:r>
            <a:r>
              <a:rPr lang="en-GB" sz="1400" dirty="0" smtClean="0"/>
              <a:t>Area Classification (LOAC</a:t>
            </a:r>
            <a:r>
              <a:rPr lang="en-GB" sz="1400" dirty="0"/>
              <a:t>) highlights 21 different types of areas and is created entirely from the 2011 Census of the Population </a:t>
            </a:r>
          </a:p>
          <a:p>
            <a:r>
              <a:rPr lang="en-GB" sz="1400" i="1" dirty="0"/>
              <a:t>Source</a:t>
            </a:r>
            <a:r>
              <a:rPr lang="en-GB" sz="1400" dirty="0"/>
              <a:t>: </a:t>
            </a:r>
            <a:r>
              <a:rPr lang="en-GB" sz="1400" dirty="0" smtClean="0"/>
              <a:t>Authors</a:t>
            </a:r>
            <a:r>
              <a:rPr lang="en-GB" sz="1400" dirty="0"/>
              <a:t>’ own; data – Office for </a:t>
            </a:r>
            <a:r>
              <a:rPr lang="en-GB" sz="1400" dirty="0" smtClean="0"/>
              <a:t>National Statistics </a:t>
            </a:r>
            <a:r>
              <a:rPr lang="en-GB" sz="1400" dirty="0"/>
              <a:t>(2011) </a:t>
            </a:r>
          </a:p>
        </p:txBody>
      </p:sp>
    </p:spTree>
    <p:extLst>
      <p:ext uri="{BB962C8B-B14F-4D97-AF65-F5344CB8AC3E}">
        <p14:creationId xmlns:p14="http://schemas.microsoft.com/office/powerpoint/2010/main" val="607827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Geodemographics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450" y="1690689"/>
            <a:ext cx="7277100" cy="3860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0060" y="5903818"/>
            <a:ext cx="739108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The </a:t>
            </a:r>
            <a:r>
              <a:rPr lang="en-GB" sz="1400" dirty="0" smtClean="0"/>
              <a:t>Internet </a:t>
            </a:r>
            <a:r>
              <a:rPr lang="en-GB" sz="1400" dirty="0"/>
              <a:t>User </a:t>
            </a:r>
            <a:r>
              <a:rPr lang="en-GB" sz="1400" dirty="0" smtClean="0"/>
              <a:t>Classification </a:t>
            </a:r>
            <a:r>
              <a:rPr lang="en-GB" sz="1400" dirty="0"/>
              <a:t>being used to evaluate the exposure of retail </a:t>
            </a:r>
            <a:r>
              <a:rPr lang="en-GB" sz="1400" dirty="0" err="1"/>
              <a:t>centers</a:t>
            </a:r>
            <a:r>
              <a:rPr lang="en-GB" sz="1400" dirty="0"/>
              <a:t> to areas where populations are likely to shop online </a:t>
            </a:r>
            <a:endParaRPr lang="en-GB" sz="1400" dirty="0" smtClean="0"/>
          </a:p>
          <a:p>
            <a:r>
              <a:rPr lang="en-GB" sz="1400" i="1" dirty="0"/>
              <a:t>Source</a:t>
            </a:r>
            <a:r>
              <a:rPr lang="en-GB" sz="1400" dirty="0"/>
              <a:t>: maps.cdrc.ac.uk </a:t>
            </a:r>
            <a:r>
              <a:rPr lang="en-GB" sz="1400" dirty="0" err="1"/>
              <a:t>uk</a:t>
            </a:r>
            <a:r>
              <a:rPr lang="en-GB" sz="1400" dirty="0"/>
              <a:t> is developed by Ollie O’Brien, University College L</a:t>
            </a:r>
            <a:r>
              <a:rPr lang="en-GB" sz="1400" dirty="0" smtClean="0"/>
              <a:t>ondon</a:t>
            </a:r>
            <a:r>
              <a:rPr lang="en-GB" sz="1400" dirty="0"/>
              <a:t>, </a:t>
            </a:r>
            <a:r>
              <a:rPr lang="en-GB" sz="1400" dirty="0" smtClean="0"/>
              <a:t>UK.</a:t>
            </a:r>
          </a:p>
          <a:p>
            <a:r>
              <a:rPr lang="en-GB" sz="1400" dirty="0" smtClean="0"/>
              <a:t>Reprinted with permission. </a:t>
            </a:r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81306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5083</TotalTime>
  <Words>735</Words>
  <Application>Microsoft Macintosh PowerPoint</Application>
  <PresentationFormat>On-screen Show (4:3)</PresentationFormat>
  <Paragraphs>68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Office Theme</vt:lpstr>
      <vt:lpstr>Geodemographics</vt:lpstr>
      <vt:lpstr>Learning Objectives</vt:lpstr>
      <vt:lpstr>Variables v Contexts</vt:lpstr>
      <vt:lpstr>Variables v Contexts</vt:lpstr>
      <vt:lpstr>Variables v Contexts</vt:lpstr>
      <vt:lpstr>Geodemographics</vt:lpstr>
      <vt:lpstr>Types of Geodemographics</vt:lpstr>
      <vt:lpstr>Geodemographics</vt:lpstr>
      <vt:lpstr>Geodemographics</vt:lpstr>
      <vt:lpstr>Presentation</vt:lpstr>
      <vt:lpstr>Presentation</vt:lpstr>
      <vt:lpstr>Creation Methods</vt:lpstr>
      <vt:lpstr>Creation Methods</vt:lpstr>
      <vt:lpstr>Case Study: US Open Geodemographic</vt:lpstr>
      <vt:lpstr>Conclusions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Singleton, Alexander</dc:creator>
  <cp:lastModifiedBy>Singleton, Alexander</cp:lastModifiedBy>
  <cp:revision>272</cp:revision>
  <dcterms:created xsi:type="dcterms:W3CDTF">2017-09-18T06:06:42Z</dcterms:created>
  <dcterms:modified xsi:type="dcterms:W3CDTF">2017-11-07T21:03:20Z</dcterms:modified>
</cp:coreProperties>
</file>